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715125" cy="9239250"/>
  <p:defaultTextStyle>
    <a:defPPr>
      <a:defRPr lang="en-US"/>
    </a:defPPr>
    <a:lvl1pPr algn="ctr" rtl="0" fontAlgn="base">
      <a:spcBef>
        <a:spcPct val="0"/>
      </a:spcBef>
      <a:spcAft>
        <a:spcPct val="0"/>
      </a:spcAft>
      <a:defRPr sz="8200" kern="1200">
        <a:solidFill>
          <a:schemeClr val="tx1"/>
        </a:solidFill>
        <a:latin typeface="Arial" charset="0"/>
        <a:ea typeface="+mn-ea"/>
        <a:cs typeface="+mn-cs"/>
      </a:defRPr>
    </a:lvl1pPr>
    <a:lvl2pPr marL="434980" algn="ctr" rtl="0" fontAlgn="base">
      <a:spcBef>
        <a:spcPct val="0"/>
      </a:spcBef>
      <a:spcAft>
        <a:spcPct val="0"/>
      </a:spcAft>
      <a:defRPr sz="8200" kern="1200">
        <a:solidFill>
          <a:schemeClr val="tx1"/>
        </a:solidFill>
        <a:latin typeface="Arial" charset="0"/>
        <a:ea typeface="+mn-ea"/>
        <a:cs typeface="+mn-cs"/>
      </a:defRPr>
    </a:lvl2pPr>
    <a:lvl3pPr marL="869960" algn="ctr" rtl="0" fontAlgn="base">
      <a:spcBef>
        <a:spcPct val="0"/>
      </a:spcBef>
      <a:spcAft>
        <a:spcPct val="0"/>
      </a:spcAft>
      <a:defRPr sz="8200" kern="1200">
        <a:solidFill>
          <a:schemeClr val="tx1"/>
        </a:solidFill>
        <a:latin typeface="Arial" charset="0"/>
        <a:ea typeface="+mn-ea"/>
        <a:cs typeface="+mn-cs"/>
      </a:defRPr>
    </a:lvl3pPr>
    <a:lvl4pPr marL="1304940" algn="ctr" rtl="0" fontAlgn="base">
      <a:spcBef>
        <a:spcPct val="0"/>
      </a:spcBef>
      <a:spcAft>
        <a:spcPct val="0"/>
      </a:spcAft>
      <a:defRPr sz="8200" kern="1200">
        <a:solidFill>
          <a:schemeClr val="tx1"/>
        </a:solidFill>
        <a:latin typeface="Arial" charset="0"/>
        <a:ea typeface="+mn-ea"/>
        <a:cs typeface="+mn-cs"/>
      </a:defRPr>
    </a:lvl4pPr>
    <a:lvl5pPr marL="1739920" algn="ctr" rtl="0" fontAlgn="base">
      <a:spcBef>
        <a:spcPct val="0"/>
      </a:spcBef>
      <a:spcAft>
        <a:spcPct val="0"/>
      </a:spcAft>
      <a:defRPr sz="8200" kern="1200">
        <a:solidFill>
          <a:schemeClr val="tx1"/>
        </a:solidFill>
        <a:latin typeface="Arial" charset="0"/>
        <a:ea typeface="+mn-ea"/>
        <a:cs typeface="+mn-cs"/>
      </a:defRPr>
    </a:lvl5pPr>
    <a:lvl6pPr marL="2174900" algn="l" defTabSz="869960" rtl="0" eaLnBrk="1" latinLnBrk="0" hangingPunct="1">
      <a:defRPr sz="8200" kern="1200">
        <a:solidFill>
          <a:schemeClr val="tx1"/>
        </a:solidFill>
        <a:latin typeface="Arial" charset="0"/>
        <a:ea typeface="+mn-ea"/>
        <a:cs typeface="+mn-cs"/>
      </a:defRPr>
    </a:lvl6pPr>
    <a:lvl7pPr marL="2609880" algn="l" defTabSz="869960" rtl="0" eaLnBrk="1" latinLnBrk="0" hangingPunct="1">
      <a:defRPr sz="8200" kern="1200">
        <a:solidFill>
          <a:schemeClr val="tx1"/>
        </a:solidFill>
        <a:latin typeface="Arial" charset="0"/>
        <a:ea typeface="+mn-ea"/>
        <a:cs typeface="+mn-cs"/>
      </a:defRPr>
    </a:lvl7pPr>
    <a:lvl8pPr marL="3044861" algn="l" defTabSz="869960" rtl="0" eaLnBrk="1" latinLnBrk="0" hangingPunct="1">
      <a:defRPr sz="8200" kern="1200">
        <a:solidFill>
          <a:schemeClr val="tx1"/>
        </a:solidFill>
        <a:latin typeface="Arial" charset="0"/>
        <a:ea typeface="+mn-ea"/>
        <a:cs typeface="+mn-cs"/>
      </a:defRPr>
    </a:lvl8pPr>
    <a:lvl9pPr marL="3479841" algn="l" defTabSz="86996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288">
          <p15:clr>
            <a:srgbClr val="A4A3A4"/>
          </p15:clr>
        </p15:guide>
        <p15:guide id="2" orient="horz" pos="26261">
          <p15:clr>
            <a:srgbClr val="A4A3A4"/>
          </p15:clr>
        </p15:guide>
        <p15:guide id="3" orient="horz" pos="2793">
          <p15:clr>
            <a:srgbClr val="A4A3A4"/>
          </p15:clr>
        </p15:guide>
        <p15:guide id="4"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4" d="100"/>
          <a:sy n="14" d="100"/>
        </p:scale>
        <p:origin x="2981" y="240"/>
      </p:cViewPr>
      <p:guideLst>
        <p:guide orient="horz" pos="6288"/>
        <p:guide orient="horz" pos="26261"/>
        <p:guide orient="horz" pos="2793"/>
        <p:guide pos="9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2132013" y="692150"/>
            <a:ext cx="24526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a:t>
            </a:fld>
            <a:endParaRPr lang="en-US" dirty="0"/>
          </a:p>
        </p:txBody>
      </p:sp>
    </p:spTree>
    <p:extLst>
      <p:ext uri="{BB962C8B-B14F-4D97-AF65-F5344CB8AC3E}">
        <p14:creationId xmlns:p14="http://schemas.microsoft.com/office/powerpoint/2010/main" val="544284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34980" algn="l" rtl="0" fontAlgn="base">
      <a:spcBef>
        <a:spcPct val="30000"/>
      </a:spcBef>
      <a:spcAft>
        <a:spcPct val="0"/>
      </a:spcAft>
      <a:defRPr sz="1100" kern="1200">
        <a:solidFill>
          <a:schemeClr val="tx1"/>
        </a:solidFill>
        <a:latin typeface="Arial" charset="0"/>
        <a:ea typeface="+mn-ea"/>
        <a:cs typeface="+mn-cs"/>
      </a:defRPr>
    </a:lvl2pPr>
    <a:lvl3pPr marL="869960" algn="l" rtl="0" fontAlgn="base">
      <a:spcBef>
        <a:spcPct val="30000"/>
      </a:spcBef>
      <a:spcAft>
        <a:spcPct val="0"/>
      </a:spcAft>
      <a:defRPr sz="1100" kern="1200">
        <a:solidFill>
          <a:schemeClr val="tx1"/>
        </a:solidFill>
        <a:latin typeface="Arial" charset="0"/>
        <a:ea typeface="+mn-ea"/>
        <a:cs typeface="+mn-cs"/>
      </a:defRPr>
    </a:lvl3pPr>
    <a:lvl4pPr marL="1304940" algn="l" rtl="0" fontAlgn="base">
      <a:spcBef>
        <a:spcPct val="30000"/>
      </a:spcBef>
      <a:spcAft>
        <a:spcPct val="0"/>
      </a:spcAft>
      <a:defRPr sz="1100" kern="1200">
        <a:solidFill>
          <a:schemeClr val="tx1"/>
        </a:solidFill>
        <a:latin typeface="Arial" charset="0"/>
        <a:ea typeface="+mn-ea"/>
        <a:cs typeface="+mn-cs"/>
      </a:defRPr>
    </a:lvl4pPr>
    <a:lvl5pPr marL="1739920" algn="l" rtl="0" fontAlgn="base">
      <a:spcBef>
        <a:spcPct val="30000"/>
      </a:spcBef>
      <a:spcAft>
        <a:spcPct val="0"/>
      </a:spcAft>
      <a:defRPr sz="1100" kern="1200">
        <a:solidFill>
          <a:schemeClr val="tx1"/>
        </a:solidFill>
        <a:latin typeface="Arial" charset="0"/>
        <a:ea typeface="+mn-ea"/>
        <a:cs typeface="+mn-cs"/>
      </a:defRPr>
    </a:lvl5pPr>
    <a:lvl6pPr marL="2174900" algn="l" defTabSz="869960" rtl="0" eaLnBrk="1" latinLnBrk="0" hangingPunct="1">
      <a:defRPr sz="1100" kern="1200">
        <a:solidFill>
          <a:schemeClr val="tx1"/>
        </a:solidFill>
        <a:latin typeface="+mn-lt"/>
        <a:ea typeface="+mn-ea"/>
        <a:cs typeface="+mn-cs"/>
      </a:defRPr>
    </a:lvl6pPr>
    <a:lvl7pPr marL="2609880" algn="l" defTabSz="869960" rtl="0" eaLnBrk="1" latinLnBrk="0" hangingPunct="1">
      <a:defRPr sz="1100" kern="1200">
        <a:solidFill>
          <a:schemeClr val="tx1"/>
        </a:solidFill>
        <a:latin typeface="+mn-lt"/>
        <a:ea typeface="+mn-ea"/>
        <a:cs typeface="+mn-cs"/>
      </a:defRPr>
    </a:lvl7pPr>
    <a:lvl8pPr marL="3044861" algn="l" defTabSz="869960" rtl="0" eaLnBrk="1" latinLnBrk="0" hangingPunct="1">
      <a:defRPr sz="1100" kern="1200">
        <a:solidFill>
          <a:schemeClr val="tx1"/>
        </a:solidFill>
        <a:latin typeface="+mn-lt"/>
        <a:ea typeface="+mn-ea"/>
        <a:cs typeface="+mn-cs"/>
      </a:defRPr>
    </a:lvl8pPr>
    <a:lvl9pPr marL="3479841" algn="l" defTabSz="86996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dirty="0"/>
          </a:p>
        </p:txBody>
      </p:sp>
      <p:sp>
        <p:nvSpPr>
          <p:cNvPr id="4098" name="Rectangle 2"/>
          <p:cNvSpPr>
            <a:spLocks noGrp="1" noRot="1" noChangeAspect="1" noChangeArrowheads="1" noTextEdit="1"/>
          </p:cNvSpPr>
          <p:nvPr>
            <p:ph type="sldImg"/>
          </p:nvPr>
        </p:nvSpPr>
        <p:spPr>
          <a:xfrm>
            <a:off x="2132013" y="692150"/>
            <a:ext cx="2452687" cy="3465513"/>
          </a:xfrm>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ostersession.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extBox 1"/>
          <p:cNvSpPr txBox="1"/>
          <p:nvPr userDrawn="1"/>
        </p:nvSpPr>
        <p:spPr>
          <a:xfrm rot="16200000">
            <a:off x="24748747" y="42184203"/>
            <a:ext cx="388281" cy="103234"/>
          </a:xfrm>
          <a:prstGeom prst="rect">
            <a:avLst/>
          </a:prstGeom>
          <a:noFill/>
        </p:spPr>
        <p:txBody>
          <a:bodyPr wrap="square" lIns="86996" tIns="43498" rIns="86996" bIns="43498" rtlCol="0">
            <a:spAutoFit/>
          </a:bodyPr>
          <a:lstStyle/>
          <a:p>
            <a:pPr marL="0" marR="0" indent="0" algn="ctr" defTabSz="869960" rtl="0" eaLnBrk="1" fontAlgn="base" latinLnBrk="0" hangingPunct="1">
              <a:lnSpc>
                <a:spcPct val="100000"/>
              </a:lnSpc>
              <a:spcBef>
                <a:spcPct val="0"/>
              </a:spcBef>
              <a:spcAft>
                <a:spcPct val="0"/>
              </a:spcAft>
              <a:buClrTx/>
              <a:buSzTx/>
              <a:buFontTx/>
              <a:buNone/>
              <a:tabLst/>
              <a:defRPr/>
            </a:pPr>
            <a:r>
              <a:rPr lang="en-US" sz="100" dirty="0">
                <a:effectLst/>
                <a:hlinkClick r:id="rId3"/>
              </a:rPr>
              <a:t>www.postersession.com</a:t>
            </a:r>
            <a:endParaRPr lang="en-US" sz="100" dirty="0">
              <a:effectLst/>
            </a:endParaRPr>
          </a:p>
        </p:txBody>
      </p:sp>
      <p:pic>
        <p:nvPicPr>
          <p:cNvPr id="4"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2904336" y="42144693"/>
            <a:ext cx="3809222" cy="2074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26713557" y="42062330"/>
            <a:ext cx="2242539" cy="318678"/>
          </a:xfrm>
          <a:prstGeom prst="rect">
            <a:avLst/>
          </a:prstGeom>
          <a:noFill/>
        </p:spPr>
        <p:txBody>
          <a:bodyPr wrap="none" lIns="86996" tIns="43498" rIns="86996" bIns="43498"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5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76111" rtl="0" fontAlgn="base">
        <a:spcBef>
          <a:spcPct val="0"/>
        </a:spcBef>
        <a:spcAft>
          <a:spcPct val="0"/>
        </a:spcAft>
        <a:defRPr sz="20100">
          <a:solidFill>
            <a:schemeClr val="tx2"/>
          </a:solidFill>
          <a:latin typeface="+mj-lt"/>
          <a:ea typeface="+mj-ea"/>
          <a:cs typeface="+mj-cs"/>
        </a:defRPr>
      </a:lvl1pPr>
      <a:lvl2pPr algn="ctr" defTabSz="4176111" rtl="0" fontAlgn="base">
        <a:spcBef>
          <a:spcPct val="0"/>
        </a:spcBef>
        <a:spcAft>
          <a:spcPct val="0"/>
        </a:spcAft>
        <a:defRPr sz="20100">
          <a:solidFill>
            <a:schemeClr val="tx2"/>
          </a:solidFill>
          <a:latin typeface="Arial" charset="0"/>
        </a:defRPr>
      </a:lvl2pPr>
      <a:lvl3pPr algn="ctr" defTabSz="4176111" rtl="0" fontAlgn="base">
        <a:spcBef>
          <a:spcPct val="0"/>
        </a:spcBef>
        <a:spcAft>
          <a:spcPct val="0"/>
        </a:spcAft>
        <a:defRPr sz="20100">
          <a:solidFill>
            <a:schemeClr val="tx2"/>
          </a:solidFill>
          <a:latin typeface="Arial" charset="0"/>
        </a:defRPr>
      </a:lvl3pPr>
      <a:lvl4pPr algn="ctr" defTabSz="4176111" rtl="0" fontAlgn="base">
        <a:spcBef>
          <a:spcPct val="0"/>
        </a:spcBef>
        <a:spcAft>
          <a:spcPct val="0"/>
        </a:spcAft>
        <a:defRPr sz="20100">
          <a:solidFill>
            <a:schemeClr val="tx2"/>
          </a:solidFill>
          <a:latin typeface="Arial" charset="0"/>
        </a:defRPr>
      </a:lvl4pPr>
      <a:lvl5pPr algn="ctr" defTabSz="4176111" rtl="0" fontAlgn="base">
        <a:spcBef>
          <a:spcPct val="0"/>
        </a:spcBef>
        <a:spcAft>
          <a:spcPct val="0"/>
        </a:spcAft>
        <a:defRPr sz="20100">
          <a:solidFill>
            <a:schemeClr val="tx2"/>
          </a:solidFill>
          <a:latin typeface="Arial" charset="0"/>
        </a:defRPr>
      </a:lvl5pPr>
      <a:lvl6pPr marL="434980" algn="ctr" defTabSz="4176111" rtl="0" fontAlgn="base">
        <a:spcBef>
          <a:spcPct val="0"/>
        </a:spcBef>
        <a:spcAft>
          <a:spcPct val="0"/>
        </a:spcAft>
        <a:defRPr sz="20100">
          <a:solidFill>
            <a:schemeClr val="tx2"/>
          </a:solidFill>
          <a:latin typeface="Arial" charset="0"/>
        </a:defRPr>
      </a:lvl6pPr>
      <a:lvl7pPr marL="869960" algn="ctr" defTabSz="4176111" rtl="0" fontAlgn="base">
        <a:spcBef>
          <a:spcPct val="0"/>
        </a:spcBef>
        <a:spcAft>
          <a:spcPct val="0"/>
        </a:spcAft>
        <a:defRPr sz="20100">
          <a:solidFill>
            <a:schemeClr val="tx2"/>
          </a:solidFill>
          <a:latin typeface="Arial" charset="0"/>
        </a:defRPr>
      </a:lvl7pPr>
      <a:lvl8pPr marL="1304940" algn="ctr" defTabSz="4176111" rtl="0" fontAlgn="base">
        <a:spcBef>
          <a:spcPct val="0"/>
        </a:spcBef>
        <a:spcAft>
          <a:spcPct val="0"/>
        </a:spcAft>
        <a:defRPr sz="20100">
          <a:solidFill>
            <a:schemeClr val="tx2"/>
          </a:solidFill>
          <a:latin typeface="Arial" charset="0"/>
        </a:defRPr>
      </a:lvl8pPr>
      <a:lvl9pPr marL="1739920" algn="ctr" defTabSz="4176111" rtl="0" fontAlgn="base">
        <a:spcBef>
          <a:spcPct val="0"/>
        </a:spcBef>
        <a:spcAft>
          <a:spcPct val="0"/>
        </a:spcAft>
        <a:defRPr sz="20100">
          <a:solidFill>
            <a:schemeClr val="tx2"/>
          </a:solidFill>
          <a:latin typeface="Arial" charset="0"/>
        </a:defRPr>
      </a:lvl9pPr>
    </p:titleStyle>
    <p:bodyStyle>
      <a:lvl1pPr marL="1566231" indent="-1566231" algn="l" defTabSz="4176111" rtl="0" fontAlgn="base">
        <a:spcBef>
          <a:spcPct val="20000"/>
        </a:spcBef>
        <a:spcAft>
          <a:spcPct val="0"/>
        </a:spcAft>
        <a:buChar char="•"/>
        <a:defRPr sz="14700">
          <a:solidFill>
            <a:schemeClr val="tx1"/>
          </a:solidFill>
          <a:latin typeface="+mn-lt"/>
          <a:ea typeface="+mn-ea"/>
          <a:cs typeface="+mn-cs"/>
        </a:defRPr>
      </a:lvl1pPr>
      <a:lvl2pPr marL="3392240" indent="-1304940" algn="l" defTabSz="4176111" rtl="0" fontAlgn="base">
        <a:spcBef>
          <a:spcPct val="20000"/>
        </a:spcBef>
        <a:spcAft>
          <a:spcPct val="0"/>
        </a:spcAft>
        <a:buChar char="–"/>
        <a:defRPr sz="12700">
          <a:solidFill>
            <a:schemeClr val="tx1"/>
          </a:solidFill>
          <a:latin typeface="+mn-lt"/>
        </a:defRPr>
      </a:lvl2pPr>
      <a:lvl3pPr marL="5219761" indent="-1043651" algn="l" defTabSz="4176111" rtl="0" fontAlgn="base">
        <a:spcBef>
          <a:spcPct val="20000"/>
        </a:spcBef>
        <a:spcAft>
          <a:spcPct val="0"/>
        </a:spcAft>
        <a:buChar char="•"/>
        <a:defRPr sz="10900">
          <a:solidFill>
            <a:schemeClr val="tx1"/>
          </a:solidFill>
          <a:latin typeface="+mn-lt"/>
        </a:defRPr>
      </a:lvl3pPr>
      <a:lvl4pPr marL="7307061" indent="-1043651" algn="l" defTabSz="4176111" rtl="0" fontAlgn="base">
        <a:spcBef>
          <a:spcPct val="20000"/>
        </a:spcBef>
        <a:spcAft>
          <a:spcPct val="0"/>
        </a:spcAft>
        <a:buChar char="–"/>
        <a:defRPr sz="9100">
          <a:solidFill>
            <a:schemeClr val="tx1"/>
          </a:solidFill>
          <a:latin typeface="+mn-lt"/>
        </a:defRPr>
      </a:lvl4pPr>
      <a:lvl5pPr marL="9395872" indent="-1043651" algn="l" defTabSz="4176111" rtl="0" fontAlgn="base">
        <a:spcBef>
          <a:spcPct val="20000"/>
        </a:spcBef>
        <a:spcAft>
          <a:spcPct val="0"/>
        </a:spcAft>
        <a:buChar char="»"/>
        <a:defRPr sz="9100">
          <a:solidFill>
            <a:schemeClr val="tx1"/>
          </a:solidFill>
          <a:latin typeface="+mn-lt"/>
        </a:defRPr>
      </a:lvl5pPr>
      <a:lvl6pPr marL="9830852" indent="-1043651" algn="l" defTabSz="4176111" rtl="0" fontAlgn="base">
        <a:spcBef>
          <a:spcPct val="20000"/>
        </a:spcBef>
        <a:spcAft>
          <a:spcPct val="0"/>
        </a:spcAft>
        <a:buChar char="»"/>
        <a:defRPr sz="9100">
          <a:solidFill>
            <a:schemeClr val="tx1"/>
          </a:solidFill>
          <a:latin typeface="+mn-lt"/>
        </a:defRPr>
      </a:lvl6pPr>
      <a:lvl7pPr marL="10265832" indent="-1043651" algn="l" defTabSz="4176111" rtl="0" fontAlgn="base">
        <a:spcBef>
          <a:spcPct val="20000"/>
        </a:spcBef>
        <a:spcAft>
          <a:spcPct val="0"/>
        </a:spcAft>
        <a:buChar char="»"/>
        <a:defRPr sz="9100">
          <a:solidFill>
            <a:schemeClr val="tx1"/>
          </a:solidFill>
          <a:latin typeface="+mn-lt"/>
        </a:defRPr>
      </a:lvl7pPr>
      <a:lvl8pPr marL="10700813" indent="-1043651" algn="l" defTabSz="4176111" rtl="0" fontAlgn="base">
        <a:spcBef>
          <a:spcPct val="20000"/>
        </a:spcBef>
        <a:spcAft>
          <a:spcPct val="0"/>
        </a:spcAft>
        <a:buChar char="»"/>
        <a:defRPr sz="9100">
          <a:solidFill>
            <a:schemeClr val="tx1"/>
          </a:solidFill>
          <a:latin typeface="+mn-lt"/>
        </a:defRPr>
      </a:lvl8pPr>
      <a:lvl9pPr marL="11135793" indent="-1043651" algn="l" defTabSz="4176111" rtl="0" fontAlgn="base">
        <a:spcBef>
          <a:spcPct val="20000"/>
        </a:spcBef>
        <a:spcAft>
          <a:spcPct val="0"/>
        </a:spcAft>
        <a:buChar char="»"/>
        <a:defRPr sz="9100">
          <a:solidFill>
            <a:schemeClr val="tx1"/>
          </a:solidFill>
          <a:latin typeface="+mn-lt"/>
        </a:defRPr>
      </a:lvl9pPr>
    </p:bodyStyle>
    <p:otherStyle>
      <a:defPPr>
        <a:defRPr lang="en-US"/>
      </a:defPPr>
      <a:lvl1pPr marL="0" algn="l" defTabSz="869960" rtl="0" eaLnBrk="1" latinLnBrk="0" hangingPunct="1">
        <a:defRPr sz="1700" kern="1200">
          <a:solidFill>
            <a:schemeClr val="tx1"/>
          </a:solidFill>
          <a:latin typeface="+mn-lt"/>
          <a:ea typeface="+mn-ea"/>
          <a:cs typeface="+mn-cs"/>
        </a:defRPr>
      </a:lvl1pPr>
      <a:lvl2pPr marL="434980" algn="l" defTabSz="869960" rtl="0" eaLnBrk="1" latinLnBrk="0" hangingPunct="1">
        <a:defRPr sz="1700" kern="1200">
          <a:solidFill>
            <a:schemeClr val="tx1"/>
          </a:solidFill>
          <a:latin typeface="+mn-lt"/>
          <a:ea typeface="+mn-ea"/>
          <a:cs typeface="+mn-cs"/>
        </a:defRPr>
      </a:lvl2pPr>
      <a:lvl3pPr marL="869960" algn="l" defTabSz="869960" rtl="0" eaLnBrk="1" latinLnBrk="0" hangingPunct="1">
        <a:defRPr sz="1700" kern="1200">
          <a:solidFill>
            <a:schemeClr val="tx1"/>
          </a:solidFill>
          <a:latin typeface="+mn-lt"/>
          <a:ea typeface="+mn-ea"/>
          <a:cs typeface="+mn-cs"/>
        </a:defRPr>
      </a:lvl3pPr>
      <a:lvl4pPr marL="1304940" algn="l" defTabSz="869960" rtl="0" eaLnBrk="1" latinLnBrk="0" hangingPunct="1">
        <a:defRPr sz="1700" kern="1200">
          <a:solidFill>
            <a:schemeClr val="tx1"/>
          </a:solidFill>
          <a:latin typeface="+mn-lt"/>
          <a:ea typeface="+mn-ea"/>
          <a:cs typeface="+mn-cs"/>
        </a:defRPr>
      </a:lvl4pPr>
      <a:lvl5pPr marL="1739920" algn="l" defTabSz="869960" rtl="0" eaLnBrk="1" latinLnBrk="0" hangingPunct="1">
        <a:defRPr sz="1700" kern="1200">
          <a:solidFill>
            <a:schemeClr val="tx1"/>
          </a:solidFill>
          <a:latin typeface="+mn-lt"/>
          <a:ea typeface="+mn-ea"/>
          <a:cs typeface="+mn-cs"/>
        </a:defRPr>
      </a:lvl5pPr>
      <a:lvl6pPr marL="2174900" algn="l" defTabSz="869960" rtl="0" eaLnBrk="1" latinLnBrk="0" hangingPunct="1">
        <a:defRPr sz="1700" kern="1200">
          <a:solidFill>
            <a:schemeClr val="tx1"/>
          </a:solidFill>
          <a:latin typeface="+mn-lt"/>
          <a:ea typeface="+mn-ea"/>
          <a:cs typeface="+mn-cs"/>
        </a:defRPr>
      </a:lvl6pPr>
      <a:lvl7pPr marL="2609880" algn="l" defTabSz="869960" rtl="0" eaLnBrk="1" latinLnBrk="0" hangingPunct="1">
        <a:defRPr sz="1700" kern="1200">
          <a:solidFill>
            <a:schemeClr val="tx1"/>
          </a:solidFill>
          <a:latin typeface="+mn-lt"/>
          <a:ea typeface="+mn-ea"/>
          <a:cs typeface="+mn-cs"/>
        </a:defRPr>
      </a:lvl7pPr>
      <a:lvl8pPr marL="3044861" algn="l" defTabSz="869960" rtl="0" eaLnBrk="1" latinLnBrk="0" hangingPunct="1">
        <a:defRPr sz="1700" kern="1200">
          <a:solidFill>
            <a:schemeClr val="tx1"/>
          </a:solidFill>
          <a:latin typeface="+mn-lt"/>
          <a:ea typeface="+mn-ea"/>
          <a:cs typeface="+mn-cs"/>
        </a:defRPr>
      </a:lvl8pPr>
      <a:lvl9pPr marL="3479841" algn="l" defTabSz="86996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50"/>
          <p:cNvSpPr>
            <a:spLocks noChangeArrowheads="1"/>
          </p:cNvSpPr>
          <p:nvPr/>
        </p:nvSpPr>
        <p:spPr bwMode="auto">
          <a:xfrm>
            <a:off x="14973300" y="8127998"/>
            <a:ext cx="14173200" cy="33890857"/>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567879" y="8293625"/>
            <a:ext cx="14058900" cy="33890857"/>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4" name="Text Box 9"/>
          <p:cNvSpPr txBox="1">
            <a:spLocks noChangeArrowheads="1"/>
          </p:cNvSpPr>
          <p:nvPr/>
        </p:nvSpPr>
        <p:spPr bwMode="auto">
          <a:xfrm>
            <a:off x="971521" y="8974106"/>
            <a:ext cx="13087350" cy="5413790"/>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en-GB" sz="2800" dirty="0">
                <a:latin typeface="Times New Roman" pitchFamily="18" charset="0"/>
              </a:rPr>
              <a:t>Patient satisfaction studies in PHC in Saudi Arabia show that satisfaction is low [1] and suggested reasons for this include the lack of vital drugs and equipment [2] in addition to physicians who are inadequately skilled in PHC [3].  When pharmacy services were evaluated, low satisfaction was due to the inadequate provision of drugs; and patients' lack of information around prescribed drugs and their potential side effects [3].</a:t>
            </a:r>
          </a:p>
          <a:p>
            <a:pPr algn="just" defTabSz="4389438" eaLnBrk="0" hangingPunct="0">
              <a:lnSpc>
                <a:spcPct val="95000"/>
              </a:lnSpc>
            </a:pPr>
            <a:endParaRPr lang="en-GB" sz="2800" dirty="0">
              <a:latin typeface="Times New Roman" pitchFamily="18" charset="0"/>
            </a:endParaRPr>
          </a:p>
          <a:p>
            <a:pPr algn="just" defTabSz="4389438" eaLnBrk="0" hangingPunct="0">
              <a:lnSpc>
                <a:spcPct val="95000"/>
              </a:lnSpc>
            </a:pPr>
            <a:r>
              <a:rPr lang="en-GB" sz="2800" b="1" dirty="0">
                <a:latin typeface="Times New Roman" pitchFamily="18" charset="0"/>
              </a:rPr>
              <a:t>The present study aimed to:</a:t>
            </a:r>
          </a:p>
          <a:p>
            <a:pPr marL="514350" indent="-514350" algn="just" defTabSz="4389438" eaLnBrk="0" hangingPunct="0">
              <a:lnSpc>
                <a:spcPct val="95000"/>
              </a:lnSpc>
              <a:buAutoNum type="arabicPeriod"/>
            </a:pPr>
            <a:r>
              <a:rPr lang="en-GB" sz="2800" dirty="0">
                <a:latin typeface="Times New Roman" pitchFamily="18" charset="0"/>
              </a:rPr>
              <a:t>Evaluate patient satisfaction of PHC in </a:t>
            </a:r>
            <a:r>
              <a:rPr lang="en-GB" sz="2800" dirty="0" err="1">
                <a:latin typeface="Times New Roman" pitchFamily="18" charset="0"/>
              </a:rPr>
              <a:t>Jazan</a:t>
            </a:r>
            <a:r>
              <a:rPr lang="en-GB" sz="2800" dirty="0">
                <a:latin typeface="Times New Roman" pitchFamily="18" charset="0"/>
              </a:rPr>
              <a:t>, Saudi Arabia by using a patient satisfaction survey and a Ministry of Health (MOH) services availability survey. This is due to the avaibility of patient satisfaction data of PHC in </a:t>
            </a:r>
            <a:r>
              <a:rPr lang="en-GB" sz="2800" dirty="0" err="1">
                <a:latin typeface="Times New Roman" pitchFamily="18" charset="0"/>
              </a:rPr>
              <a:t>Jazan</a:t>
            </a:r>
            <a:r>
              <a:rPr lang="en-GB" sz="2800" dirty="0">
                <a:latin typeface="Times New Roman" pitchFamily="18" charset="0"/>
              </a:rPr>
              <a:t> region is lacking. </a:t>
            </a:r>
          </a:p>
          <a:p>
            <a:pPr marL="514350" indent="-514350" algn="just" defTabSz="4389438" eaLnBrk="0" hangingPunct="0">
              <a:lnSpc>
                <a:spcPct val="95000"/>
              </a:lnSpc>
              <a:buAutoNum type="arabicPeriod"/>
            </a:pPr>
            <a:r>
              <a:rPr lang="en-GB" sz="2800" dirty="0">
                <a:latin typeface="Times New Roman" pitchFamily="18" charset="0"/>
              </a:rPr>
              <a:t>We also sought to evaluate the availability of PHC services in PHC in </a:t>
            </a:r>
            <a:r>
              <a:rPr lang="en-GB" sz="2800" dirty="0" err="1">
                <a:latin typeface="Times New Roman" pitchFamily="18" charset="0"/>
              </a:rPr>
              <a:t>Jazan</a:t>
            </a:r>
            <a:r>
              <a:rPr lang="en-GB" sz="2800" dirty="0">
                <a:latin typeface="Times New Roman" pitchFamily="18" charset="0"/>
              </a:rPr>
              <a:t> region in Saudi Arabia and to establish quality indicators which can be applied in other PHCs through the use of surveys.</a:t>
            </a:r>
          </a:p>
        </p:txBody>
      </p:sp>
      <p:sp>
        <p:nvSpPr>
          <p:cNvPr id="25" name="Text Box 10"/>
          <p:cNvSpPr txBox="1">
            <a:spLocks noChangeArrowheads="1"/>
          </p:cNvSpPr>
          <p:nvPr/>
        </p:nvSpPr>
        <p:spPr bwMode="auto">
          <a:xfrm>
            <a:off x="3608086" y="13931188"/>
            <a:ext cx="7372350" cy="969496"/>
          </a:xfrm>
          <a:prstGeom prst="rect">
            <a:avLst/>
          </a:prstGeom>
          <a:noFill/>
          <a:ln w="9525">
            <a:noFill/>
            <a:miter lim="800000"/>
            <a:headEnd/>
            <a:tailEnd/>
          </a:ln>
          <a:effectLst/>
        </p:spPr>
        <p:txBody>
          <a:bodyPr>
            <a:spAutoFit/>
          </a:bodyPr>
          <a:lstStyle/>
          <a:p>
            <a:pPr defTabSz="4389438">
              <a:spcBef>
                <a:spcPct val="50000"/>
              </a:spcBef>
            </a:pPr>
            <a:r>
              <a:rPr lang="en-US" sz="5700" b="1" dirty="0">
                <a:latin typeface="Times New Roman" panose="02020603050405020304" pitchFamily="18" charset="0"/>
                <a:cs typeface="Times New Roman" panose="02020603050405020304" pitchFamily="18" charset="0"/>
              </a:rPr>
              <a:t>Methods</a:t>
            </a:r>
          </a:p>
        </p:txBody>
      </p:sp>
      <p:sp>
        <p:nvSpPr>
          <p:cNvPr id="26" name="Text Box 11"/>
          <p:cNvSpPr txBox="1">
            <a:spLocks noChangeArrowheads="1"/>
          </p:cNvSpPr>
          <p:nvPr/>
        </p:nvSpPr>
        <p:spPr bwMode="auto">
          <a:xfrm>
            <a:off x="3893483" y="32709367"/>
            <a:ext cx="7372350" cy="969496"/>
          </a:xfrm>
          <a:prstGeom prst="rect">
            <a:avLst/>
          </a:prstGeom>
          <a:noFill/>
          <a:ln w="9525">
            <a:noFill/>
            <a:miter lim="800000"/>
            <a:headEnd/>
            <a:tailEnd/>
          </a:ln>
          <a:effectLst/>
        </p:spPr>
        <p:txBody>
          <a:bodyPr>
            <a:spAutoFit/>
          </a:bodyPr>
          <a:lstStyle/>
          <a:p>
            <a:pPr defTabSz="4389438">
              <a:spcBef>
                <a:spcPct val="50000"/>
              </a:spcBef>
            </a:pPr>
            <a:r>
              <a:rPr lang="en-US" sz="5700" b="1" dirty="0">
                <a:latin typeface="Times New Roman" panose="02020603050405020304" pitchFamily="18" charset="0"/>
                <a:cs typeface="Times New Roman" panose="02020603050405020304" pitchFamily="18" charset="0"/>
              </a:rPr>
              <a:t>Conclusions</a:t>
            </a:r>
          </a:p>
        </p:txBody>
      </p:sp>
      <p:sp>
        <p:nvSpPr>
          <p:cNvPr id="27" name="AutoShape 13"/>
          <p:cNvSpPr>
            <a:spLocks noChangeArrowheads="1"/>
          </p:cNvSpPr>
          <p:nvPr/>
        </p:nvSpPr>
        <p:spPr bwMode="auto">
          <a:xfrm>
            <a:off x="218571" y="473766"/>
            <a:ext cx="2920365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p:sp>
        <p:nvSpPr>
          <p:cNvPr id="28" name="Text Box 14"/>
          <p:cNvSpPr txBox="1">
            <a:spLocks noChangeArrowheads="1"/>
          </p:cNvSpPr>
          <p:nvPr/>
        </p:nvSpPr>
        <p:spPr bwMode="auto">
          <a:xfrm>
            <a:off x="1085850" y="252449"/>
            <a:ext cx="28060650" cy="6990119"/>
          </a:xfrm>
          <a:prstGeom prst="rect">
            <a:avLst/>
          </a:prstGeom>
          <a:noFill/>
          <a:ln w="9525">
            <a:noFill/>
            <a:miter lim="800000"/>
            <a:headEnd/>
            <a:tailEnd/>
          </a:ln>
          <a:effectLst/>
        </p:spPr>
        <p:txBody>
          <a:bodyPr wrap="square">
            <a:spAutoFit/>
          </a:bodyPr>
          <a:lstStyle/>
          <a:p>
            <a:pPr>
              <a:lnSpc>
                <a:spcPct val="150000"/>
              </a:lnSpc>
            </a:pPr>
            <a:r>
              <a:rPr lang="en-US" sz="8800" b="1"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Insight into patient satisfaction at primary health care services in the </a:t>
            </a:r>
            <a:r>
              <a:rPr lang="en-US" sz="8800" b="1"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Jazan</a:t>
            </a:r>
            <a:r>
              <a:rPr lang="en-US" sz="8800" b="1"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region of Saudi Arabia</a:t>
            </a:r>
            <a:endParaRPr lang="en-GB" sz="8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defTabSz="4389438"/>
            <a:endParaRPr lang="en-US" sz="3200" b="1" dirty="0"/>
          </a:p>
          <a:p>
            <a:pPr>
              <a:lnSpc>
                <a:spcPct val="150000"/>
              </a:lnSpc>
            </a:pPr>
            <a:r>
              <a:rPr lang="de-DE" sz="5400" b="1"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Abdalrahman. M. Khardali, MPH, MHA</a:t>
            </a:r>
            <a:r>
              <a:rPr lang="ar-SA" sz="5400" b="1"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a:t>
            </a:r>
            <a:endParaRPr lang="en-GB" sz="5400" b="1"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a:lnSpc>
                <a:spcPct val="150000"/>
              </a:lnSpc>
            </a:pPr>
            <a:r>
              <a:rPr lang="en-US" sz="5400" b="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General Department </a:t>
            </a:r>
            <a:r>
              <a:rPr lang="en-US" sz="5400" b="1"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of Medical Services, Ministry of Interior, Riyadh, Saudi Arabia </a:t>
            </a:r>
            <a:endParaRPr lang="en-GB" sz="5400" b="1"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p:txBody>
      </p:sp>
      <p:sp>
        <p:nvSpPr>
          <p:cNvPr id="29" name="Text Box 16"/>
          <p:cNvSpPr txBox="1">
            <a:spLocks noChangeArrowheads="1"/>
          </p:cNvSpPr>
          <p:nvPr/>
        </p:nvSpPr>
        <p:spPr bwMode="auto">
          <a:xfrm>
            <a:off x="514350" y="2946400"/>
            <a:ext cx="4114800" cy="523220"/>
          </a:xfrm>
          <a:prstGeom prst="rect">
            <a:avLst/>
          </a:prstGeom>
          <a:noFill/>
          <a:ln w="9525">
            <a:noFill/>
            <a:miter lim="800000"/>
            <a:headEnd/>
            <a:tailEnd/>
          </a:ln>
          <a:effectLst/>
        </p:spPr>
        <p:txBody>
          <a:bodyPr>
            <a:spAutoFit/>
          </a:bodyPr>
          <a:lstStyle/>
          <a:p>
            <a:pPr defTabSz="4389438">
              <a:spcBef>
                <a:spcPct val="50000"/>
              </a:spcBef>
            </a:pPr>
            <a:endParaRPr lang="en-US" sz="2800" dirty="0">
              <a:solidFill>
                <a:srgbClr val="FF0000"/>
              </a:solidFill>
            </a:endParaRPr>
          </a:p>
        </p:txBody>
      </p:sp>
      <p:sp>
        <p:nvSpPr>
          <p:cNvPr id="33" name="Text Box 27"/>
          <p:cNvSpPr txBox="1">
            <a:spLocks noChangeArrowheads="1"/>
          </p:cNvSpPr>
          <p:nvPr/>
        </p:nvSpPr>
        <p:spPr bwMode="auto">
          <a:xfrm>
            <a:off x="4482654" y="35882557"/>
            <a:ext cx="6229350" cy="969496"/>
          </a:xfrm>
          <a:prstGeom prst="rect">
            <a:avLst/>
          </a:prstGeom>
          <a:noFill/>
          <a:ln w="9525">
            <a:noFill/>
            <a:miter lim="800000"/>
            <a:headEnd/>
            <a:tailEnd/>
          </a:ln>
          <a:effectLst/>
        </p:spPr>
        <p:txBody>
          <a:bodyPr>
            <a:spAutoFit/>
          </a:bodyPr>
          <a:lstStyle/>
          <a:p>
            <a:pPr defTabSz="4389438">
              <a:spcBef>
                <a:spcPct val="50000"/>
              </a:spcBef>
            </a:pPr>
            <a:r>
              <a:rPr lang="en-US" sz="5700" b="1" dirty="0">
                <a:latin typeface="Times New Roman" panose="02020603050405020304" pitchFamily="18" charset="0"/>
                <a:cs typeface="Times New Roman" panose="02020603050405020304" pitchFamily="18" charset="0"/>
              </a:rPr>
              <a:t>Bibliography</a:t>
            </a:r>
          </a:p>
        </p:txBody>
      </p:sp>
      <p:sp>
        <p:nvSpPr>
          <p:cNvPr id="35" name="Text Box 36"/>
          <p:cNvSpPr txBox="1">
            <a:spLocks noChangeArrowheads="1"/>
          </p:cNvSpPr>
          <p:nvPr/>
        </p:nvSpPr>
        <p:spPr bwMode="auto">
          <a:xfrm>
            <a:off x="971521" y="14793933"/>
            <a:ext cx="13016348" cy="4404493"/>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GB" sz="2800" dirty="0">
                <a:latin typeface="Times New Roman" pitchFamily="18" charset="0"/>
              </a:rPr>
              <a:t>Two surveys were administered to a total of 100 patients (66 females and 34 males) aged between 18-50 years old who visited MOH PHC outpatient clinics in </a:t>
            </a:r>
            <a:r>
              <a:rPr lang="en-GB" sz="2800" dirty="0" err="1">
                <a:latin typeface="Times New Roman" pitchFamily="18" charset="0"/>
              </a:rPr>
              <a:t>Jazan</a:t>
            </a:r>
            <a:r>
              <a:rPr lang="en-GB" sz="2800" dirty="0">
                <a:latin typeface="Times New Roman" pitchFamily="18" charset="0"/>
              </a:rPr>
              <a:t>, Saudi Arabia. Surveys were administered between July and August 2013. </a:t>
            </a:r>
          </a:p>
          <a:p>
            <a:pPr algn="just" defTabSz="612775" eaLnBrk="0" hangingPunct="0">
              <a:lnSpc>
                <a:spcPct val="95000"/>
              </a:lnSpc>
            </a:pPr>
            <a:r>
              <a:rPr lang="en-GB" sz="2800" dirty="0">
                <a:latin typeface="Times New Roman" pitchFamily="18" charset="0"/>
              </a:rPr>
              <a:t>We used a validated survey of patient satisfaction in PHC [4] to collect demographic details and to ask participants to rate satisfaction with PHC services using a Likert scale ranging from 1 (very poor) to 5 (very good). Participants were also asked to complete a MOH services availability survey.</a:t>
            </a:r>
          </a:p>
          <a:p>
            <a:pPr algn="l" defTabSz="612775" eaLnBrk="0" hangingPunct="0"/>
            <a:endParaRPr lang="en-US" sz="3200" b="1" dirty="0">
              <a:solidFill>
                <a:srgbClr val="000000"/>
              </a:solidFill>
              <a:uFill>
                <a:solidFill>
                  <a:srgbClr val="000000"/>
                </a:solidFill>
              </a:uFill>
              <a:latin typeface="Times New Roman" pitchFamily="18" charset="0"/>
              <a:ea typeface="Cambria" panose="02040503050406030204" pitchFamily="18" charset="0"/>
              <a:cs typeface="Cambria" panose="02040503050406030204" pitchFamily="18" charset="0"/>
            </a:endParaRPr>
          </a:p>
          <a:p>
            <a:pPr algn="l" defTabSz="612775" eaLnBrk="0" hangingPunct="0"/>
            <a:r>
              <a:rPr lang="en-US" sz="3200" b="1"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Figure1: Questionnaires of patient’s satisfaction [4].</a:t>
            </a:r>
            <a:r>
              <a:rPr lang="en-US" sz="32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a:t>
            </a:r>
            <a:r>
              <a:rPr lang="en-US" sz="1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a:t>
            </a:r>
            <a:endParaRPr lang="en-GB" sz="1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algn="l" defTabSz="612775" eaLnBrk="0" hangingPunct="0"/>
            <a:endParaRPr lang="en-US" sz="3200" dirty="0">
              <a:latin typeface="Times New Roman" pitchFamily="18" charset="0"/>
            </a:endParaRPr>
          </a:p>
        </p:txBody>
      </p:sp>
      <p:sp>
        <p:nvSpPr>
          <p:cNvPr id="36" name="Text Box 38"/>
          <p:cNvSpPr txBox="1">
            <a:spLocks noChangeArrowheads="1"/>
          </p:cNvSpPr>
          <p:nvPr/>
        </p:nvSpPr>
        <p:spPr bwMode="auto">
          <a:xfrm>
            <a:off x="912264" y="36636206"/>
            <a:ext cx="13567811" cy="4801524"/>
          </a:xfrm>
          <a:prstGeom prst="rect">
            <a:avLst/>
          </a:prstGeom>
          <a:noFill/>
          <a:ln w="57150" cmpd="thinThick">
            <a:noFill/>
            <a:miter lim="800000"/>
            <a:headEnd/>
            <a:tailEnd/>
          </a:ln>
          <a:effectLst/>
        </p:spPr>
        <p:txBody>
          <a:bodyPr wrap="square" lIns="61170" tIns="30584" rIns="61170" bIns="30584">
            <a:spAutoFit/>
          </a:bodyPr>
          <a:lstStyle/>
          <a:p>
            <a:pPr algn="just"/>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1   Salem SA. Patient satisfaction with primary health care services in Qassim  province, Saudi Arabia.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Egyp</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J Comm Med. 2010;28: 89-108.</a:t>
            </a:r>
            <a:endParaRPr lang="en-GB" sz="2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algn="just"/>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2  Mahfouz A, Al-Sharif A, El-Gamal M, Kisha A. Primary health care services utilization and satisfaction among the elderly in Asir region, Saudi Arabia. East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Mediterr</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Health J. 2004;10: 365-71.</a:t>
            </a:r>
            <a:endParaRPr lang="en-GB" sz="2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algn="just"/>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3 Al-</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Eisa</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I, Al-</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Mutar</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MS, Radwan MM, Al-</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Terkit</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AM, Al-</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Eisa</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I. Patients</a:t>
            </a:r>
            <a:r>
              <a:rPr lang="fr-FR" sz="2800" dirty="0">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satisfaction with primary health care services at capital health region, Kuwait. Middle East Journal of family medicine. 2005;3: 10-6.</a:t>
            </a:r>
            <a:endParaRPr lang="en-GB" sz="2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algn="just"/>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4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Vukovi</a:t>
            </a:r>
            <a:r>
              <a:rPr lang="en-US" sz="2800" dirty="0" err="1">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ć</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M</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Gvozdenovi</a:t>
            </a:r>
            <a:r>
              <a:rPr lang="en-US" sz="2800" dirty="0" err="1">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ć</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B</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Gaji</a:t>
            </a:r>
            <a:r>
              <a:rPr lang="en-US" sz="2800" dirty="0" err="1">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ć</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T</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Stamatovi</a:t>
            </a:r>
            <a:r>
              <a:rPr lang="en-US" sz="2800" dirty="0" err="1">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ć</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Gaji</a:t>
            </a:r>
            <a:r>
              <a:rPr lang="en-US" sz="2800" dirty="0" err="1">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ć</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B</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Jakovljevi</a:t>
            </a:r>
            <a:r>
              <a:rPr lang="en-US" sz="2800" dirty="0" err="1">
                <a:solidFill>
                  <a:srgbClr val="000000"/>
                </a:solidFill>
                <a:effectLst/>
                <a:uFill>
                  <a:solidFill>
                    <a:srgbClr val="000000"/>
                  </a:solidFill>
                </a:uFill>
                <a:latin typeface="Arial Unicode MS"/>
                <a:ea typeface="Cambria" panose="02040503050406030204" pitchFamily="18" charset="0"/>
                <a:cs typeface="Cambria" panose="02040503050406030204" pitchFamily="18" charset="0"/>
              </a:rPr>
              <a:t>ć</a:t>
            </a:r>
            <a:r>
              <a:rPr lang="en-US" sz="2800" dirty="0" err="1">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M</a:t>
            </a:r>
            <a:r>
              <a:rPr lang="en-US" sz="2800" dirty="0">
                <a:solidFill>
                  <a:srgbClr val="000000"/>
                </a:solidFill>
                <a:effectLst/>
                <a:uFill>
                  <a:solidFill>
                    <a:srgbClr val="000000"/>
                  </a:solidFill>
                </a:uFill>
                <a:latin typeface="Times New Roman" panose="02020603050405020304" pitchFamily="18" charset="0"/>
                <a:ea typeface="Cambria" panose="02040503050406030204" pitchFamily="18" charset="0"/>
                <a:cs typeface="Cambria" panose="02040503050406030204" pitchFamily="18" charset="0"/>
              </a:rPr>
              <a:t>, McCormick B. Validation of a patient satisfaction questionnaire in primary health care. Public Health. 2012;126: 710-8.</a:t>
            </a:r>
            <a:endParaRPr lang="en-GB" sz="2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p:txBody>
      </p:sp>
      <p:sp>
        <p:nvSpPr>
          <p:cNvPr id="37" name="Text Box 39"/>
          <p:cNvSpPr txBox="1">
            <a:spLocks noChangeArrowheads="1"/>
          </p:cNvSpPr>
          <p:nvPr/>
        </p:nvSpPr>
        <p:spPr bwMode="auto">
          <a:xfrm>
            <a:off x="15441542" y="8293626"/>
            <a:ext cx="12839701" cy="13471539"/>
          </a:xfrm>
          <a:prstGeom prst="bracketPair">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GB" sz="2800" b="1" dirty="0">
                <a:latin typeface="Times New Roman" pitchFamily="18" charset="0"/>
              </a:rPr>
              <a:t>Predictors of access and availability </a:t>
            </a:r>
          </a:p>
          <a:p>
            <a:pPr algn="just" defTabSz="612775" eaLnBrk="0" hangingPunct="0">
              <a:lnSpc>
                <a:spcPct val="95000"/>
              </a:lnSpc>
            </a:pPr>
            <a:r>
              <a:rPr lang="en-GB" sz="2800" dirty="0">
                <a:latin typeface="Times New Roman" pitchFamily="18" charset="0"/>
              </a:rPr>
              <a:t>None of the demographic variables collected (age, gender, marital status, education, and household income) or questions related to access and availability were found to be significant predictors of having a regular  GP. Age was the only demographic variable significantly associated with the number of GP visits. For each year increase in age, the number of GP visits per year increased by 1.06 (OR = 1.06; 95% CI = 1.02 – 1.1) (p=0.003).</a:t>
            </a:r>
            <a:endParaRPr lang="en-GB" sz="2800" b="1" dirty="0">
              <a:latin typeface="Times New Roman" pitchFamily="18" charset="0"/>
            </a:endParaRPr>
          </a:p>
          <a:p>
            <a:pPr algn="just" defTabSz="612775" eaLnBrk="0" hangingPunct="0">
              <a:lnSpc>
                <a:spcPct val="95000"/>
              </a:lnSpc>
            </a:pPr>
            <a:r>
              <a:rPr lang="en-GB" sz="2800" b="1" dirty="0">
                <a:latin typeface="Times New Roman" pitchFamily="18" charset="0"/>
              </a:rPr>
              <a:t>Predictors of GP satisfaction</a:t>
            </a:r>
          </a:p>
          <a:p>
            <a:pPr algn="just" defTabSz="612775" eaLnBrk="0" hangingPunct="0">
              <a:lnSpc>
                <a:spcPct val="95000"/>
              </a:lnSpc>
            </a:pPr>
            <a:r>
              <a:rPr lang="en-GB" sz="2800" dirty="0">
                <a:latin typeface="Times New Roman" pitchFamily="18" charset="0"/>
              </a:rPr>
              <a:t>Males were four times less likely to like their GP than females (OR= 0.26;  95% CI for male vs. female = 0.23 to 0.71) (p=0.001). Similar results were found between sexes for feeling that the GP was skilled. Age, gender and household income were all found to be statistically significant predictors of whether the GP devoted enough time to the visit. Male CIs were also less likely to believe not enough time was being spent (p&lt;0.001) during the visit (OR= 0.21; 95% CI for male vs. female= 0.09 to 0.51). Those whose rated their standard of living (material status) as ‘average’, or ‘good’ had 3.44 times greater ordered odds (95% CI= 1.09 to 10.9) of believing that the GP did not spend enough time during the visit, than those from a household with very good Marital status. Females were less likely to think that the GP gave enough information (OR= 0.28; 95% CI for male vs. female= 0.12 to 0.62) (p=0.002). </a:t>
            </a:r>
          </a:p>
          <a:p>
            <a:pPr algn="l" defTabSz="612775" eaLnBrk="0" hangingPunct="0">
              <a:lnSpc>
                <a:spcPct val="95000"/>
              </a:lnSpc>
            </a:pPr>
            <a:endParaRPr lang="en-GB" sz="2800" dirty="0">
              <a:latin typeface="Times New Roman" pitchFamily="18" charset="0"/>
            </a:endParaRPr>
          </a:p>
          <a:p>
            <a:pPr algn="just" defTabSz="612775" eaLnBrk="0" hangingPunct="0">
              <a:lnSpc>
                <a:spcPct val="95000"/>
              </a:lnSpc>
            </a:pPr>
            <a:r>
              <a:rPr lang="en-GB" sz="2800" dirty="0">
                <a:latin typeface="Times New Roman" pitchFamily="18" charset="0"/>
              </a:rPr>
              <a:t>No significant predictors were found for having to wait for GP, having trouble accessing a GP if urgent, or having respect for the GP. Those who were not married were more likely to think that the GP did not take their problem seriously (OR= 2.27; 95% CI = 1.07 to 4.84 (p=0.033). Males were less likely to think that they could discuss personal as well as medical problems with the GP (OR=0.4; 95% CI for male vs. female= 0.17 to 0.93) (p=0.034). Gender was the only variable associated with overall satisfaction, where the odds of being satisfied were higher for males (OR = 3.06; 95% CI = 1.4 - 6.7) (p&lt;0.05). </a:t>
            </a:r>
          </a:p>
          <a:p>
            <a:pPr algn="l" defTabSz="612775" eaLnBrk="0" hangingPunct="0">
              <a:lnSpc>
                <a:spcPct val="95000"/>
              </a:lnSpc>
            </a:pPr>
            <a:endParaRPr lang="en-US" sz="2400" dirty="0">
              <a:latin typeface="Times New Roman" pitchFamily="18" charset="0"/>
            </a:endParaRPr>
          </a:p>
        </p:txBody>
      </p:sp>
      <p:sp>
        <p:nvSpPr>
          <p:cNvPr id="38" name="Text Box 40"/>
          <p:cNvSpPr txBox="1">
            <a:spLocks noChangeArrowheads="1"/>
          </p:cNvSpPr>
          <p:nvPr/>
        </p:nvSpPr>
        <p:spPr bwMode="auto">
          <a:xfrm>
            <a:off x="912264" y="33697642"/>
            <a:ext cx="13215215" cy="2443956"/>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GB" sz="2800" dirty="0">
                <a:latin typeface="Times New Roman" pitchFamily="18" charset="0"/>
              </a:rPr>
              <a:t>Overall patient satisfaction and access to primary care appears to be quite low in the </a:t>
            </a:r>
            <a:r>
              <a:rPr lang="en-GB" sz="2800" dirty="0" err="1">
                <a:latin typeface="Times New Roman" pitchFamily="18" charset="0"/>
              </a:rPr>
              <a:t>Jazan</a:t>
            </a:r>
            <a:r>
              <a:rPr lang="en-GB" sz="2800" dirty="0">
                <a:latin typeface="Times New Roman" pitchFamily="18" charset="0"/>
              </a:rPr>
              <a:t> region of Saudi Arabia and it is recommended that awareness of the importance of having a regular GP be promoted, especially to younger patients.</a:t>
            </a:r>
          </a:p>
          <a:p>
            <a:pPr algn="just" defTabSz="612775" eaLnBrk="0" hangingPunct="0"/>
            <a:r>
              <a:rPr lang="en-GB" sz="2800" dirty="0">
                <a:latin typeface="Times New Roman" pitchFamily="18" charset="0"/>
              </a:rPr>
              <a:t>However, the results are still useful in considering strategies to improve satisfaction in primary care in </a:t>
            </a:r>
            <a:r>
              <a:rPr lang="en-GB" sz="2800" dirty="0" err="1">
                <a:latin typeface="Times New Roman" pitchFamily="18" charset="0"/>
              </a:rPr>
              <a:t>Jazan</a:t>
            </a:r>
            <a:r>
              <a:rPr lang="en-GB" sz="2800" dirty="0">
                <a:latin typeface="Times New Roman" pitchFamily="18" charset="0"/>
              </a:rPr>
              <a:t>, Saudi Arabia by redesigning primary care.</a:t>
            </a:r>
          </a:p>
          <a:p>
            <a:pPr algn="l" defTabSz="612775" eaLnBrk="0" hangingPunct="0">
              <a:lnSpc>
                <a:spcPct val="95000"/>
              </a:lnSpc>
            </a:pPr>
            <a:endParaRPr lang="en-US" sz="2000" dirty="0">
              <a:latin typeface="Times New Roman" pitchFamily="18" charset="0"/>
            </a:endParaRPr>
          </a:p>
        </p:txBody>
      </p:sp>
      <p:sp>
        <p:nvSpPr>
          <p:cNvPr id="39" name="Text Box 42"/>
          <p:cNvSpPr txBox="1">
            <a:spLocks noChangeArrowheads="1"/>
          </p:cNvSpPr>
          <p:nvPr/>
        </p:nvSpPr>
        <p:spPr bwMode="auto">
          <a:xfrm>
            <a:off x="3741515" y="8135425"/>
            <a:ext cx="7372350" cy="969496"/>
          </a:xfrm>
          <a:prstGeom prst="rect">
            <a:avLst/>
          </a:prstGeom>
          <a:noFill/>
          <a:ln w="9525">
            <a:noFill/>
            <a:miter lim="800000"/>
            <a:headEnd/>
            <a:tailEnd/>
          </a:ln>
          <a:effectLst/>
        </p:spPr>
        <p:txBody>
          <a:bodyPr>
            <a:spAutoFit/>
          </a:bodyPr>
          <a:lstStyle/>
          <a:p>
            <a:pPr defTabSz="4389438">
              <a:spcBef>
                <a:spcPct val="50000"/>
              </a:spcBef>
            </a:pPr>
            <a:r>
              <a:rPr lang="en-US" sz="5700" b="1" dirty="0">
                <a:latin typeface="Times New Roman" panose="02020603050405020304" pitchFamily="18" charset="0"/>
                <a:cs typeface="Times New Roman" panose="02020603050405020304" pitchFamily="18" charset="0"/>
              </a:rPr>
              <a:t>Introduction</a:t>
            </a:r>
          </a:p>
        </p:txBody>
      </p:sp>
      <p:sp>
        <p:nvSpPr>
          <p:cNvPr id="40" name="Text Box 43"/>
          <p:cNvSpPr txBox="1">
            <a:spLocks noChangeArrowheads="1"/>
          </p:cNvSpPr>
          <p:nvPr/>
        </p:nvSpPr>
        <p:spPr bwMode="auto">
          <a:xfrm>
            <a:off x="18520604" y="8032371"/>
            <a:ext cx="7372350" cy="969496"/>
          </a:xfrm>
          <a:prstGeom prst="rect">
            <a:avLst/>
          </a:prstGeom>
          <a:noFill/>
          <a:ln w="9525">
            <a:noFill/>
            <a:miter lim="800000"/>
            <a:headEnd/>
            <a:tailEnd/>
          </a:ln>
          <a:effectLst/>
        </p:spPr>
        <p:txBody>
          <a:bodyPr>
            <a:spAutoFit/>
          </a:bodyPr>
          <a:lstStyle/>
          <a:p>
            <a:pPr defTabSz="4389438">
              <a:spcBef>
                <a:spcPct val="50000"/>
              </a:spcBef>
            </a:pPr>
            <a:r>
              <a:rPr lang="en-US" sz="5700" b="1" dirty="0">
                <a:latin typeface="Times New Roman" panose="02020603050405020304" pitchFamily="18" charset="0"/>
                <a:cs typeface="Times New Roman" panose="02020603050405020304" pitchFamily="18" charset="0"/>
              </a:rPr>
              <a:t>Results</a:t>
            </a:r>
          </a:p>
        </p:txBody>
      </p:sp>
      <p:sp>
        <p:nvSpPr>
          <p:cNvPr id="41" name="Text Box 49"/>
          <p:cNvSpPr txBox="1">
            <a:spLocks noChangeArrowheads="1"/>
          </p:cNvSpPr>
          <p:nvPr/>
        </p:nvSpPr>
        <p:spPr bwMode="auto">
          <a:xfrm>
            <a:off x="26058813" y="2984500"/>
            <a:ext cx="3829050" cy="523220"/>
          </a:xfrm>
          <a:prstGeom prst="rect">
            <a:avLst/>
          </a:prstGeom>
          <a:noFill/>
          <a:ln w="9525">
            <a:noFill/>
            <a:miter lim="800000"/>
            <a:headEnd/>
            <a:tailEnd/>
          </a:ln>
          <a:effectLst/>
        </p:spPr>
        <p:txBody>
          <a:bodyPr>
            <a:spAutoFit/>
          </a:bodyPr>
          <a:lstStyle/>
          <a:p>
            <a:pPr defTabSz="4389438">
              <a:spcBef>
                <a:spcPct val="50000"/>
              </a:spcBef>
            </a:pPr>
            <a:endParaRPr lang="en-US" sz="2800" dirty="0">
              <a:solidFill>
                <a:srgbClr val="FF0000"/>
              </a:solidFill>
            </a:endParaRPr>
          </a:p>
        </p:txBody>
      </p:sp>
      <p:pic>
        <p:nvPicPr>
          <p:cNvPr id="11" name="صورة 10">
            <a:extLst>
              <a:ext uri="{FF2B5EF4-FFF2-40B4-BE49-F238E27FC236}">
                <a16:creationId xmlns:a16="http://schemas.microsoft.com/office/drawing/2014/main" id="{051C2BB5-E00F-44DB-BF8C-A1E18785D08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324" t="7240" r="14693" b="13006"/>
          <a:stretch/>
        </p:blipFill>
        <p:spPr>
          <a:xfrm>
            <a:off x="15137606" y="30035038"/>
            <a:ext cx="13865181" cy="11722562"/>
          </a:xfrm>
          <a:prstGeom prst="rect">
            <a:avLst/>
          </a:prstGeom>
        </p:spPr>
      </p:pic>
      <p:pic>
        <p:nvPicPr>
          <p:cNvPr id="15" name="صورة 14">
            <a:extLst>
              <a:ext uri="{FF2B5EF4-FFF2-40B4-BE49-F238E27FC236}">
                <a16:creationId xmlns:a16="http://schemas.microsoft.com/office/drawing/2014/main" id="{DD27C30C-F525-4DF9-93DF-F4022F1CC6D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394" r="12084" b="29325"/>
          <a:stretch/>
        </p:blipFill>
        <p:spPr>
          <a:xfrm>
            <a:off x="22569680" y="20840700"/>
            <a:ext cx="6433108" cy="9194337"/>
          </a:xfrm>
          <a:prstGeom prst="rect">
            <a:avLst/>
          </a:prstGeom>
        </p:spPr>
      </p:pic>
      <p:pic>
        <p:nvPicPr>
          <p:cNvPr id="16" name="Picture 2">
            <a:extLst>
              <a:ext uri="{FF2B5EF4-FFF2-40B4-BE49-F238E27FC236}">
                <a16:creationId xmlns:a16="http://schemas.microsoft.com/office/drawing/2014/main" id="{E8A3DC1D-AC77-4B51-BAF2-3892B098DC7E}"/>
              </a:ext>
            </a:extLst>
          </p:cNvPr>
          <p:cNvPicPr/>
          <p:nvPr/>
        </p:nvPicPr>
        <p:blipFill rotWithShape="1">
          <a:blip r:embed="rId5">
            <a:extLst>
              <a:ext uri="{28A0092B-C50C-407E-A947-70E740481C1C}">
                <a14:useLocalDpi xmlns:a14="http://schemas.microsoft.com/office/drawing/2010/main" val="0"/>
              </a:ext>
            </a:extLst>
          </a:blip>
          <a:srcRect l="10104" t="5964" r="10394" b="10531"/>
          <a:stretch/>
        </p:blipFill>
        <p:spPr>
          <a:xfrm>
            <a:off x="872088" y="18859501"/>
            <a:ext cx="13694812" cy="13996912"/>
          </a:xfrm>
          <a:prstGeom prst="rect">
            <a:avLst/>
          </a:prstGeom>
        </p:spPr>
      </p:pic>
      <p:pic>
        <p:nvPicPr>
          <p:cNvPr id="31" name="صورة 30">
            <a:extLst>
              <a:ext uri="{FF2B5EF4-FFF2-40B4-BE49-F238E27FC236}">
                <a16:creationId xmlns:a16="http://schemas.microsoft.com/office/drawing/2014/main" id="{962A3E54-5F16-4938-975A-3F392633358A}"/>
              </a:ext>
            </a:extLst>
          </p:cNvPr>
          <p:cNvPicPr/>
          <p:nvPr/>
        </p:nvPicPr>
        <p:blipFill rotWithShape="1">
          <a:blip r:embed="rId6" cstate="print">
            <a:extLst>
              <a:ext uri="{28A0092B-C50C-407E-A947-70E740481C1C}">
                <a14:useLocalDpi xmlns:a14="http://schemas.microsoft.com/office/drawing/2010/main" val="0"/>
              </a:ext>
            </a:extLst>
          </a:blip>
          <a:srcRect l="2583" r="8321"/>
          <a:stretch/>
        </p:blipFill>
        <p:spPr bwMode="auto">
          <a:xfrm>
            <a:off x="15095022" y="20840700"/>
            <a:ext cx="7352936" cy="9194338"/>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Default Design">
  <a:themeElements>
    <a:clrScheme name="Custom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8C4B5EC1D6AA448345327C31B545B7" ma:contentTypeVersion="16" ma:contentTypeDescription="Create a new document." ma:contentTypeScope="" ma:versionID="8da56f47cb7b3206b6415ca70b92658a">
  <xsd:schema xmlns:xsd="http://www.w3.org/2001/XMLSchema" xmlns:xs="http://www.w3.org/2001/XMLSchema" xmlns:p="http://schemas.microsoft.com/office/2006/metadata/properties" xmlns:ns2="be705904-c362-4723-8679-65bc33606af2" xmlns:ns3="d667a291-ccc0-481b-9748-94b751bb22e1" targetNamespace="http://schemas.microsoft.com/office/2006/metadata/properties" ma:root="true" ma:fieldsID="3061dcdc8d64d7425242a4050e7a52f0" ns2:_="" ns3:_="">
    <xsd:import namespace="be705904-c362-4723-8679-65bc33606af2"/>
    <xsd:import namespace="d667a291-ccc0-481b-9748-94b751bb22e1"/>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705904-c362-4723-8679-65bc33606af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667a291-ccc0-481b-9748-94b751bb22e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A833D6-D166-4F88-8EC6-2DE514CD29B8}"/>
</file>

<file path=customXml/itemProps2.xml><?xml version="1.0" encoding="utf-8"?>
<ds:datastoreItem xmlns:ds="http://schemas.openxmlformats.org/officeDocument/2006/customXml" ds:itemID="{C4793D55-B775-44CA-BE35-6D273D9A7656}"/>
</file>

<file path=customXml/itemProps3.xml><?xml version="1.0" encoding="utf-8"?>
<ds:datastoreItem xmlns:ds="http://schemas.openxmlformats.org/officeDocument/2006/customXml" ds:itemID="{D8935B91-9DE7-406E-AB27-54CC29343A2A}"/>
</file>

<file path=docProps/app.xml><?xml version="1.0" encoding="utf-8"?>
<Properties xmlns="http://schemas.openxmlformats.org/officeDocument/2006/extended-properties" xmlns:vt="http://schemas.openxmlformats.org/officeDocument/2006/docPropsVTypes">
  <TotalTime>581</TotalTime>
  <Words>982</Words>
  <Application>Microsoft Office PowerPoint</Application>
  <PresentationFormat>مخصص</PresentationFormat>
  <Paragraphs>31</Paragraphs>
  <Slides>1</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Arial Unicode MS</vt:lpstr>
      <vt:lpstr>Cambria</vt:lpstr>
      <vt:lpstr>Times New Roman</vt:lpstr>
      <vt:lpstr>Default Design</vt:lpstr>
      <vt:lpstr>عرض تقديمي في PowerPoint</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عيووووووووونك دنيتي A.G</cp:lastModifiedBy>
  <cp:revision>56</cp:revision>
  <dcterms:created xsi:type="dcterms:W3CDTF">2008-12-04T00:20:37Z</dcterms:created>
  <dcterms:modified xsi:type="dcterms:W3CDTF">2020-10-11T20:05:38Z</dcterms:modified>
  <cp:category>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0x010100578C4B5EC1D6AA448345327C31B545B7</vt:lpwstr>
  </property>
</Properties>
</file>